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6" d="100"/>
          <a:sy n="66" d="100"/>
        </p:scale>
        <p:origin x="-1328" y="-5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716"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3CE113-9027-4359-B849-3740BC0C045C}" type="datetimeFigureOut">
              <a:rPr lang="en-US" smtClean="0"/>
              <a:t>12/11/2018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710D5-BF73-43B4-971A-C95F3D7DEA47}" type="slidenum">
              <a:rPr lang="en-US" smtClean="0"/>
              <a:t>‹#›</a:t>
            </a:fld>
            <a:endParaRPr lang="en-US"/>
          </a:p>
        </p:txBody>
      </p:sp>
    </p:spTree>
    <p:extLst>
      <p:ext uri="{BB962C8B-B14F-4D97-AF65-F5344CB8AC3E}">
        <p14:creationId xmlns:p14="http://schemas.microsoft.com/office/powerpoint/2010/main" val="263592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Over time our Community has approved 52.72 mills to support the district.  However, due to HB 920, a levy is </a:t>
            </a:r>
            <a:r>
              <a:rPr lang="en-US" i="1" dirty="0" smtClean="0"/>
              <a:t>flat when passed</a:t>
            </a:r>
            <a:r>
              <a:rPr lang="en-US" dirty="0" smtClean="0"/>
              <a:t>, meaning we receive the same dollar amount today as when the levy was passed.  This is a result of the Reduction Factor, or the current millage collected is less than the millage passed.  This millage can and does reduce down to the 20 mill floor based on property valuations.</a:t>
            </a:r>
          </a:p>
          <a:p>
            <a:endParaRPr lang="en-US" dirty="0"/>
          </a:p>
          <a:p>
            <a:endParaRPr lang="en-US" dirty="0" smtClean="0"/>
          </a:p>
          <a:p>
            <a:r>
              <a:rPr lang="en-US" dirty="0" smtClean="0"/>
              <a:t>For example: when a Community passes a levy, it is like giving the district a raise.  The district has only received increased revenue (or a raise) when a levy has been passed.</a:t>
            </a:r>
          </a:p>
          <a:p>
            <a:endParaRPr lang="en-US" dirty="0"/>
          </a:p>
          <a:p>
            <a:r>
              <a:rPr lang="en-US" dirty="0" smtClean="0"/>
              <a:t>The district receives the </a:t>
            </a:r>
            <a:r>
              <a:rPr lang="en-US" b="1" dirty="0" smtClean="0"/>
              <a:t>same $ amount </a:t>
            </a:r>
            <a:r>
              <a:rPr lang="en-US" dirty="0" smtClean="0"/>
              <a:t>as the year the levy was passed.  </a:t>
            </a:r>
            <a:endParaRPr lang="en-US" dirty="0"/>
          </a:p>
        </p:txBody>
      </p:sp>
      <p:sp>
        <p:nvSpPr>
          <p:cNvPr id="4" name="Slide Number Placeholder 3"/>
          <p:cNvSpPr>
            <a:spLocks noGrp="1"/>
          </p:cNvSpPr>
          <p:nvPr>
            <p:ph type="sldNum" sz="quarter" idx="10"/>
          </p:nvPr>
        </p:nvSpPr>
        <p:spPr/>
        <p:txBody>
          <a:bodyPr/>
          <a:lstStyle/>
          <a:p>
            <a:fld id="{68955BA2-A8A2-420C-9364-6F3488CDC5E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79257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409575" y="-4763"/>
            <a:ext cx="3761184"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196302" y="1380071"/>
            <a:ext cx="6430967"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386534" y="3996267"/>
            <a:ext cx="5240734"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a:xfrm>
            <a:off x="3999310" y="5883278"/>
            <a:ext cx="3243033" cy="365125"/>
          </a:xfrm>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1806392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4732865"/>
            <a:ext cx="7514033"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509" y="932112"/>
            <a:ext cx="6169458"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3234" y="5299603"/>
            <a:ext cx="7514033"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6" name="Footer Placeholder 5"/>
          <p:cNvSpPr>
            <a:spLocks noGrp="1"/>
          </p:cNvSpPr>
          <p:nvPr>
            <p:ph type="ftr" sz="quarter" idx="11"/>
          </p:nvPr>
        </p:nvSpPr>
        <p:spPr/>
        <p:txBody>
          <a:bodyPr/>
          <a:lstStyle/>
          <a:p>
            <a:endParaRPr lang="en-US" dirty="0">
              <a:solidFill>
                <a:srgbClr val="0000FF"/>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1060293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685800"/>
            <a:ext cx="7514033"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235" y="4343400"/>
            <a:ext cx="7514035"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1490099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a:r>
              <a:rPr lang="en-US" sz="8000" dirty="0">
                <a:solidFill>
                  <a:srgbClr val="0000FF"/>
                </a:solidFill>
                <a:effectLst/>
              </a:rPr>
              <a:t>“</a:t>
            </a:r>
          </a:p>
        </p:txBody>
      </p:sp>
      <p:sp>
        <p:nvSpPr>
          <p:cNvPr id="15" name="TextBox 14"/>
          <p:cNvSpPr txBox="1"/>
          <p:nvPr/>
        </p:nvSpPr>
        <p:spPr>
          <a:xfrm>
            <a:off x="8170069" y="281939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srgbClr val="0000FF"/>
                </a:solidFill>
                <a:effectLst/>
              </a:rPr>
              <a:t>”</a:t>
            </a:r>
          </a:p>
        </p:txBody>
      </p:sp>
      <p:sp>
        <p:nvSpPr>
          <p:cNvPr id="2" name="Title 1"/>
          <p:cNvSpPr>
            <a:spLocks noGrp="1"/>
          </p:cNvSpPr>
          <p:nvPr>
            <p:ph type="title"/>
          </p:nvPr>
        </p:nvSpPr>
        <p:spPr>
          <a:xfrm>
            <a:off x="1656160" y="685800"/>
            <a:ext cx="6742509"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827610" y="3428999"/>
            <a:ext cx="6399611"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234" y="4343400"/>
            <a:ext cx="751403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3227718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235" y="3308581"/>
            <a:ext cx="7514032"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234" y="4777381"/>
            <a:ext cx="7514033"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3194863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a:r>
              <a:rPr lang="en-US" sz="8000" dirty="0">
                <a:solidFill>
                  <a:srgbClr val="0000FF"/>
                </a:solidFill>
                <a:effectLst/>
              </a:rPr>
              <a:t>“</a:t>
            </a:r>
          </a:p>
        </p:txBody>
      </p:sp>
      <p:sp>
        <p:nvSpPr>
          <p:cNvPr id="15" name="TextBox 14"/>
          <p:cNvSpPr txBox="1"/>
          <p:nvPr/>
        </p:nvSpPr>
        <p:spPr>
          <a:xfrm>
            <a:off x="8170069" y="281939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srgbClr val="0000FF"/>
                </a:solidFill>
                <a:effectLst/>
              </a:rPr>
              <a:t>”</a:t>
            </a:r>
          </a:p>
        </p:txBody>
      </p:sp>
      <p:sp>
        <p:nvSpPr>
          <p:cNvPr id="2" name="Title 1"/>
          <p:cNvSpPr>
            <a:spLocks noGrp="1"/>
          </p:cNvSpPr>
          <p:nvPr>
            <p:ph type="title"/>
          </p:nvPr>
        </p:nvSpPr>
        <p:spPr>
          <a:xfrm>
            <a:off x="1656160" y="685800"/>
            <a:ext cx="6742509"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234" y="3886200"/>
            <a:ext cx="7514033"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234" y="4775200"/>
            <a:ext cx="7514033"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873414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2"/>
            <a:ext cx="7514034"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235" y="3505200"/>
            <a:ext cx="7514035"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233" y="4343400"/>
            <a:ext cx="7514035"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3729290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2162887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3" y="685800"/>
            <a:ext cx="1327777"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235" y="685800"/>
            <a:ext cx="6014807"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36412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a:xfrm>
            <a:off x="8213894" y="5867134"/>
            <a:ext cx="413375" cy="365125"/>
          </a:xfrm>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518967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9211" y="2666999"/>
            <a:ext cx="6698060"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29209" y="4777381"/>
            <a:ext cx="6698061"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18442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13233" y="685803"/>
            <a:ext cx="7514035"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13236" y="2667002"/>
            <a:ext cx="3671291"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55975" y="2667000"/>
            <a:ext cx="3671292"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6" name="Footer Placeholder 5"/>
          <p:cNvSpPr>
            <a:spLocks noGrp="1"/>
          </p:cNvSpPr>
          <p:nvPr>
            <p:ph type="ftr" sz="quarter" idx="11"/>
          </p:nvPr>
        </p:nvSpPr>
        <p:spPr/>
        <p:txBody>
          <a:bodyPr/>
          <a:lstStyle/>
          <a:p>
            <a:endParaRPr lang="en-US" dirty="0">
              <a:solidFill>
                <a:srgbClr val="0000FF"/>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260075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134" y="2658533"/>
            <a:ext cx="34553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233" y="3335337"/>
            <a:ext cx="3671292"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0367" y="2667000"/>
            <a:ext cx="3466903"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5975" y="3335337"/>
            <a:ext cx="3671292"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8" name="Footer Placeholder 7"/>
          <p:cNvSpPr>
            <a:spLocks noGrp="1"/>
          </p:cNvSpPr>
          <p:nvPr>
            <p:ph type="ftr" sz="quarter" idx="11"/>
          </p:nvPr>
        </p:nvSpPr>
        <p:spPr/>
        <p:txBody>
          <a:bodyPr/>
          <a:lstStyle/>
          <a:p>
            <a:endParaRPr lang="en-US" dirty="0">
              <a:solidFill>
                <a:srgbClr val="0000FF"/>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351818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4" name="Footer Placeholder 3"/>
          <p:cNvSpPr>
            <a:spLocks noGrp="1"/>
          </p:cNvSpPr>
          <p:nvPr>
            <p:ph type="ftr" sz="quarter" idx="11"/>
          </p:nvPr>
        </p:nvSpPr>
        <p:spPr/>
        <p:txBody>
          <a:bodyPr/>
          <a:lstStyle/>
          <a:p>
            <a:endParaRPr lang="en-US" dirty="0">
              <a:solidFill>
                <a:srgbClr val="0000FF"/>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651292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3" name="Footer Placeholder 2"/>
          <p:cNvSpPr>
            <a:spLocks noGrp="1"/>
          </p:cNvSpPr>
          <p:nvPr>
            <p:ph type="ftr" sz="quarter" idx="11"/>
          </p:nvPr>
        </p:nvSpPr>
        <p:spPr/>
        <p:txBody>
          <a:bodyPr/>
          <a:lstStyle/>
          <a:p>
            <a:endParaRPr lang="en-US" dirty="0">
              <a:solidFill>
                <a:srgbClr val="0000FF"/>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243452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5" y="1600200"/>
            <a:ext cx="266184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6526" y="685799"/>
            <a:ext cx="4680743"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235" y="2971800"/>
            <a:ext cx="266184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6" name="Footer Placeholder 5"/>
          <p:cNvSpPr>
            <a:spLocks noGrp="1"/>
          </p:cNvSpPr>
          <p:nvPr>
            <p:ph type="ftr" sz="quarter" idx="11"/>
          </p:nvPr>
        </p:nvSpPr>
        <p:spPr/>
        <p:txBody>
          <a:bodyPr/>
          <a:lstStyle/>
          <a:p>
            <a:endParaRPr lang="en-US" dirty="0">
              <a:solidFill>
                <a:srgbClr val="0000FF"/>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306987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043" y="1752599"/>
            <a:ext cx="406961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6012" y="914400"/>
            <a:ext cx="246073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2043" y="3124199"/>
            <a:ext cx="406961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6" name="Footer Placeholder 5"/>
          <p:cNvSpPr>
            <a:spLocks noGrp="1"/>
          </p:cNvSpPr>
          <p:nvPr>
            <p:ph type="ftr" sz="quarter" idx="11"/>
          </p:nvPr>
        </p:nvSpPr>
        <p:spPr/>
        <p:txBody>
          <a:bodyPr/>
          <a:lstStyle/>
          <a:p>
            <a:endParaRPr lang="en-US" dirty="0">
              <a:solidFill>
                <a:srgbClr val="0000FF"/>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104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09" y="0"/>
            <a:ext cx="1827610"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3" y="685803"/>
            <a:ext cx="7514035"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3233" y="2667002"/>
            <a:ext cx="7514035"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99492" y="5883278"/>
            <a:ext cx="85725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1BEF0D-F0BB-DE4B-95CE-6DB70DBA9567}" type="datetimeFigureOut">
              <a:rPr lang="en-US" dirty="0">
                <a:solidFill>
                  <a:srgbClr val="0000FF"/>
                </a:solidFill>
              </a:rPr>
              <a:pPr defTabSz="457200"/>
              <a:t>12/11/2018</a:t>
            </a:fld>
            <a:endParaRPr lang="en-US" dirty="0">
              <a:solidFill>
                <a:srgbClr val="0000FF"/>
              </a:solidFill>
            </a:endParaRPr>
          </a:p>
        </p:txBody>
      </p:sp>
      <p:sp>
        <p:nvSpPr>
          <p:cNvPr id="5" name="Footer Placeholder 4"/>
          <p:cNvSpPr>
            <a:spLocks noGrp="1"/>
          </p:cNvSpPr>
          <p:nvPr>
            <p:ph type="ftr" sz="quarter" idx="3"/>
          </p:nvPr>
        </p:nvSpPr>
        <p:spPr>
          <a:xfrm>
            <a:off x="1929211" y="5883278"/>
            <a:ext cx="531313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dirty="0">
              <a:solidFill>
                <a:srgbClr val="0000FF"/>
              </a:solidFill>
            </a:endParaRPr>
          </a:p>
        </p:txBody>
      </p:sp>
      <p:sp>
        <p:nvSpPr>
          <p:cNvPr id="6" name="Slide Number Placeholder 5"/>
          <p:cNvSpPr>
            <a:spLocks noGrp="1"/>
          </p:cNvSpPr>
          <p:nvPr>
            <p:ph type="sldNum" sz="quarter" idx="4"/>
          </p:nvPr>
        </p:nvSpPr>
        <p:spPr>
          <a:xfrm>
            <a:off x="8213894" y="5883278"/>
            <a:ext cx="413375"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D57F1E4F-1CFF-5643-939E-217C01CDF565}" type="slidenum">
              <a:rPr lang="en-US" dirty="0">
                <a:solidFill>
                  <a:srgbClr val="0000FF"/>
                </a:solidFill>
              </a:rPr>
              <a:pPr defTabSz="457200"/>
              <a:t>‹#›</a:t>
            </a:fld>
            <a:endParaRPr lang="en-US" dirty="0">
              <a:solidFill>
                <a:srgbClr val="0000FF"/>
              </a:solidFill>
            </a:endParaRPr>
          </a:p>
        </p:txBody>
      </p:sp>
    </p:spTree>
    <p:extLst>
      <p:ext uri="{BB962C8B-B14F-4D97-AF65-F5344CB8AC3E}">
        <p14:creationId xmlns:p14="http://schemas.microsoft.com/office/powerpoint/2010/main" val="2417902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2724" y="249866"/>
            <a:ext cx="7514035" cy="611372"/>
          </a:xfrm>
        </p:spPr>
        <p:txBody>
          <a:bodyPr>
            <a:normAutofit fontScale="90000"/>
          </a:bodyPr>
          <a:lstStyle/>
          <a:p>
            <a:r>
              <a:rPr lang="en-US" dirty="0" smtClean="0"/>
              <a:t>Property Tax Millage Rates</a:t>
            </a:r>
            <a:br>
              <a:rPr lang="en-US" dirty="0" smtClean="0"/>
            </a:br>
            <a:r>
              <a:rPr lang="en-US" sz="2200" dirty="0" smtClean="0"/>
              <a:t>(52.72 voted/29.9 collected)</a:t>
            </a:r>
            <a:endParaRPr lang="en-US" sz="2200" dirty="0"/>
          </a:p>
        </p:txBody>
      </p:sp>
      <p:graphicFrame>
        <p:nvGraphicFramePr>
          <p:cNvPr id="5" name="Object 4"/>
          <p:cNvGraphicFramePr>
            <a:graphicFrameLocks noChangeAspect="1"/>
          </p:cNvGraphicFramePr>
          <p:nvPr>
            <p:extLst>
              <p:ext uri="{D42A27DB-BD31-4B8C-83A1-F6EECF244321}">
                <p14:modId xmlns:p14="http://schemas.microsoft.com/office/powerpoint/2010/main" val="899232302"/>
              </p:ext>
            </p:extLst>
          </p:nvPr>
        </p:nvGraphicFramePr>
        <p:xfrm>
          <a:off x="1299830" y="1169584"/>
          <a:ext cx="7424184" cy="4933507"/>
        </p:xfrm>
        <a:graphic>
          <a:graphicData uri="http://schemas.openxmlformats.org/presentationml/2006/ole">
            <mc:AlternateContent xmlns:mc="http://schemas.openxmlformats.org/markup-compatibility/2006">
              <mc:Choice xmlns:v="urn:schemas-microsoft-com:vml" Requires="v">
                <p:oleObj spid="_x0000_s1028" name="Worksheet" r:id="rId4" imgW="5016549" imgH="3143340" progId="Excel.Sheet.12">
                  <p:embed/>
                </p:oleObj>
              </mc:Choice>
              <mc:Fallback>
                <p:oleObj name="Worksheet" r:id="rId4" imgW="5016549" imgH="3143340" progId="Excel.Sheet.12">
                  <p:embed/>
                  <p:pic>
                    <p:nvPicPr>
                      <p:cNvPr id="0" name=""/>
                      <p:cNvPicPr/>
                      <p:nvPr/>
                    </p:nvPicPr>
                    <p:blipFill>
                      <a:blip r:embed="rId5"/>
                      <a:stretch>
                        <a:fillRect/>
                      </a:stretch>
                    </p:blipFill>
                    <p:spPr>
                      <a:xfrm>
                        <a:off x="1299830" y="1169584"/>
                        <a:ext cx="7424184" cy="4933507"/>
                      </a:xfrm>
                      <a:prstGeom prst="rect">
                        <a:avLst/>
                      </a:prstGeom>
                    </p:spPr>
                  </p:pic>
                </p:oleObj>
              </mc:Fallback>
            </mc:AlternateContent>
          </a:graphicData>
        </a:graphic>
      </p:graphicFrame>
    </p:spTree>
    <p:extLst>
      <p:ext uri="{BB962C8B-B14F-4D97-AF65-F5344CB8AC3E}">
        <p14:creationId xmlns:p14="http://schemas.microsoft.com/office/powerpoint/2010/main" val="38236745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1">
      <a:dk1>
        <a:srgbClr val="0000FF"/>
      </a:dk1>
      <a:lt1>
        <a:srgbClr val="FFFFFF"/>
      </a:lt1>
      <a:dk2>
        <a:srgbClr val="FF0000"/>
      </a:dk2>
      <a:lt2>
        <a:srgbClr val="E7DEC9"/>
      </a:lt2>
      <a:accent1>
        <a:srgbClr val="FF0000"/>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138</Words>
  <Application>Microsoft Office PowerPoint</Application>
  <PresentationFormat>On-screen Show (4:3)</PresentationFormat>
  <Paragraphs>8</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Parallax</vt:lpstr>
      <vt:lpstr>Worksheet</vt:lpstr>
      <vt:lpstr>Property Tax Millage Rates (52.72 voted/29.9 collected)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Wells</dc:creator>
  <cp:lastModifiedBy>Amy Wells</cp:lastModifiedBy>
  <cp:revision>2</cp:revision>
  <dcterms:created xsi:type="dcterms:W3CDTF">2018-12-11T16:02:08Z</dcterms:created>
  <dcterms:modified xsi:type="dcterms:W3CDTF">2018-12-11T16:04:03Z</dcterms:modified>
</cp:coreProperties>
</file>